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rawings/drawing3.xml" ContentType="application/vnd.openxmlformats-officedocument.drawingml.chartshape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7" r:id="rId9"/>
    <p:sldId id="266" r:id="rId10"/>
    <p:sldId id="26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_____________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______________Microsoft_Office_Excel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______________Microsoft_Office_Excel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___________________Microsoft_Office_Excel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__________________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Πωλήσεις</c:v>
                </c:pt>
              </c:strCache>
            </c:strRef>
          </c:tx>
          <c:explosion val="14"/>
          <c:dPt>
            <c:idx val="0"/>
            <c:explosion val="0"/>
          </c:dPt>
          <c:dPt>
            <c:idx val="1"/>
            <c:explosion val="0"/>
          </c:dPt>
          <c:cat>
            <c:strRef>
              <c:f>Φύλλο1!$A$2:$A$3</c:f>
              <c:strCache>
                <c:ptCount val="2"/>
                <c:pt idx="0">
                  <c:v>ΝΑΙ</c:v>
                </c:pt>
                <c:pt idx="1">
                  <c:v>ΌΧΙ</c:v>
                </c:pt>
              </c:strCache>
            </c:strRef>
          </c:cat>
          <c:val>
            <c:numRef>
              <c:f>Φύλλο1!$B$2:$B$3</c:f>
              <c:numCache>
                <c:formatCode>General</c:formatCode>
                <c:ptCount val="2"/>
                <c:pt idx="0">
                  <c:v>65</c:v>
                </c:pt>
                <c:pt idx="1">
                  <c:v>35</c:v>
                </c:pt>
              </c:numCache>
            </c:numRef>
          </c:val>
        </c:ser>
        <c:firstSliceAng val="0"/>
      </c:pieChart>
    </c:plotArea>
    <c:legend>
      <c:legendPos val="r"/>
      <c:layout/>
    </c:legend>
    <c:plotVisOnly val="1"/>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Πωλήσεις</c:v>
                </c:pt>
              </c:strCache>
            </c:strRef>
          </c:tx>
          <c:cat>
            <c:strRef>
              <c:f>Φύλλο1!$A$2:$A$3</c:f>
              <c:strCache>
                <c:ptCount val="2"/>
                <c:pt idx="0">
                  <c:v>ΝΑΙ</c:v>
                </c:pt>
                <c:pt idx="1">
                  <c:v>ΌΧΙ</c:v>
                </c:pt>
              </c:strCache>
            </c:strRef>
          </c:cat>
          <c:val>
            <c:numRef>
              <c:f>Φύλλο1!$B$2:$B$3</c:f>
              <c:numCache>
                <c:formatCode>General</c:formatCode>
                <c:ptCount val="2"/>
                <c:pt idx="0">
                  <c:v>47</c:v>
                </c:pt>
                <c:pt idx="1">
                  <c:v>53</c:v>
                </c:pt>
              </c:numCache>
            </c:numRef>
          </c:val>
        </c:ser>
        <c:firstSliceAng val="0"/>
      </c:pieChart>
    </c:plotArea>
    <c:legend>
      <c:legendPos val="r"/>
      <c:layout/>
    </c:legend>
    <c:plotVisOnly val="1"/>
  </c:chart>
  <c:txPr>
    <a:bodyPr/>
    <a:lstStyle/>
    <a:p>
      <a:pPr>
        <a:defRPr sz="1800"/>
      </a:pPr>
      <a:endParaRPr lang="el-GR"/>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Πωλήσεις</c:v>
                </c:pt>
              </c:strCache>
            </c:strRef>
          </c:tx>
          <c:cat>
            <c:strRef>
              <c:f>Φύλλο1!$A$2:$A$4</c:f>
              <c:strCache>
                <c:ptCount val="3"/>
                <c:pt idx="0">
                  <c:v>ΤΙΠΟΤΑ</c:v>
                </c:pt>
                <c:pt idx="1">
                  <c:v>ΕΥΦΟΡΙΑ</c:v>
                </c:pt>
                <c:pt idx="2">
                  <c:v>ΚΟΠΩΣΗ</c:v>
                </c:pt>
              </c:strCache>
            </c:strRef>
          </c:cat>
          <c:val>
            <c:numRef>
              <c:f>Φύλλο1!$B$2:$B$4</c:f>
              <c:numCache>
                <c:formatCode>General</c:formatCode>
                <c:ptCount val="3"/>
                <c:pt idx="0">
                  <c:v>36</c:v>
                </c:pt>
                <c:pt idx="1">
                  <c:v>31</c:v>
                </c:pt>
                <c:pt idx="2">
                  <c:v>61</c:v>
                </c:pt>
              </c:numCache>
            </c:numRef>
          </c:val>
        </c:ser>
        <c:firstSliceAng val="0"/>
      </c:pieChart>
    </c:plotArea>
    <c:legend>
      <c:legendPos val="r"/>
      <c:layout/>
    </c:legend>
    <c:plotVisOnly val="1"/>
  </c:chart>
  <c:txPr>
    <a:bodyPr/>
    <a:lstStyle/>
    <a:p>
      <a:pPr>
        <a:defRPr sz="1800"/>
      </a:pPr>
      <a:endParaRPr lang="el-GR"/>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Πωλήσεις</c:v>
                </c:pt>
              </c:strCache>
            </c:strRef>
          </c:tx>
          <c:cat>
            <c:strRef>
              <c:f>Φύλλο1!$A$2:$A$4</c:f>
              <c:strCache>
                <c:ptCount val="3"/>
                <c:pt idx="0">
                  <c:v>ΝΑΙ</c:v>
                </c:pt>
                <c:pt idx="1">
                  <c:v>ΌΧΙ</c:v>
                </c:pt>
                <c:pt idx="2">
                  <c:v>ΔΕΝ ΞΕΡΩ</c:v>
                </c:pt>
              </c:strCache>
            </c:strRef>
          </c:cat>
          <c:val>
            <c:numRef>
              <c:f>Φύλλο1!$B$2:$B$4</c:f>
              <c:numCache>
                <c:formatCode>General</c:formatCode>
                <c:ptCount val="3"/>
                <c:pt idx="0">
                  <c:v>61</c:v>
                </c:pt>
                <c:pt idx="1">
                  <c:v>29</c:v>
                </c:pt>
                <c:pt idx="2">
                  <c:v>10</c:v>
                </c:pt>
              </c:numCache>
            </c:numRef>
          </c:val>
        </c:ser>
        <c:firstSliceAng val="0"/>
      </c:pieChart>
    </c:plotArea>
    <c:legend>
      <c:legendPos val="r"/>
      <c:layout>
        <c:manualLayout>
          <c:xMode val="edge"/>
          <c:yMode val="edge"/>
          <c:x val="0.81615351900456889"/>
          <c:y val="0.37665012620069532"/>
          <c:w val="0.17304401185962887"/>
          <c:h val="0.24091312849461122"/>
        </c:manualLayout>
      </c:layout>
    </c:legend>
    <c:plotVisOnly val="1"/>
  </c:chart>
  <c:txPr>
    <a:bodyPr/>
    <a:lstStyle/>
    <a:p>
      <a:pPr>
        <a:defRPr sz="1800"/>
      </a:pPr>
      <a:endParaRPr lang="el-GR"/>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Πωλήσεις</c:v>
                </c:pt>
              </c:strCache>
            </c:strRef>
          </c:tx>
          <c:cat>
            <c:strRef>
              <c:f>Φύλλο1!$A$2:$A$4</c:f>
              <c:strCache>
                <c:ptCount val="3"/>
                <c:pt idx="0">
                  <c:v>ΚΑΘΟΛΟΥ</c:v>
                </c:pt>
                <c:pt idx="1">
                  <c:v>ΛΙΓΟ</c:v>
                </c:pt>
                <c:pt idx="2">
                  <c:v>ΠΟΛΎ</c:v>
                </c:pt>
              </c:strCache>
            </c:strRef>
          </c:cat>
          <c:val>
            <c:numRef>
              <c:f>Φύλλο1!$B$2:$B$4</c:f>
              <c:numCache>
                <c:formatCode>General</c:formatCode>
                <c:ptCount val="3"/>
                <c:pt idx="0">
                  <c:v>11</c:v>
                </c:pt>
                <c:pt idx="1">
                  <c:v>27</c:v>
                </c:pt>
                <c:pt idx="2">
                  <c:v>57</c:v>
                </c:pt>
              </c:numCache>
            </c:numRef>
          </c:val>
        </c:ser>
        <c:firstSliceAng val="0"/>
      </c:pieChart>
    </c:plotArea>
    <c:legend>
      <c:legendPos val="r"/>
      <c:layout/>
    </c:legend>
    <c:plotVisOnly val="1"/>
  </c:chart>
  <c:txPr>
    <a:bodyPr/>
    <a:lstStyle/>
    <a:p>
      <a:pPr>
        <a:defRPr sz="1800"/>
      </a:pPr>
      <a:endParaRPr lang="el-GR"/>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Στήλη1</c:v>
                </c:pt>
              </c:strCache>
            </c:strRef>
          </c:tx>
          <c:cat>
            <c:strRef>
              <c:f>Φύλλο1!$A$2:$A$3</c:f>
              <c:strCache>
                <c:ptCount val="2"/>
                <c:pt idx="0">
                  <c:v>ΝΑΙ</c:v>
                </c:pt>
                <c:pt idx="1">
                  <c:v>ΌΧΙ</c:v>
                </c:pt>
              </c:strCache>
            </c:strRef>
          </c:cat>
          <c:val>
            <c:numRef>
              <c:f>Φύλλο1!$B$2:$B$3</c:f>
              <c:numCache>
                <c:formatCode>General</c:formatCode>
                <c:ptCount val="2"/>
                <c:pt idx="0">
                  <c:v>62</c:v>
                </c:pt>
                <c:pt idx="1">
                  <c:v>38</c:v>
                </c:pt>
              </c:numCache>
            </c:numRef>
          </c:val>
        </c:ser>
        <c:firstSliceAng val="0"/>
      </c:pieChart>
    </c:plotArea>
    <c:legend>
      <c:legendPos val="r"/>
      <c:layout/>
    </c:legend>
    <c:plotVisOnly val="1"/>
  </c:chart>
  <c:txPr>
    <a:bodyPr/>
    <a:lstStyle/>
    <a:p>
      <a:pPr>
        <a:defRPr sz="1800"/>
      </a:pPr>
      <a:endParaRPr lang="el-GR"/>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autoTitleDeleted val="1"/>
    <c:plotArea>
      <c:layout/>
      <c:pieChart>
        <c:varyColors val="1"/>
        <c:ser>
          <c:idx val="0"/>
          <c:order val="0"/>
          <c:tx>
            <c:strRef>
              <c:f>Φύλλο1!$B$1</c:f>
              <c:strCache>
                <c:ptCount val="1"/>
                <c:pt idx="0">
                  <c:v>Στήλη1</c:v>
                </c:pt>
              </c:strCache>
            </c:strRef>
          </c:tx>
          <c:cat>
            <c:strRef>
              <c:f>Φύλλο1!$A$2:$A$4</c:f>
              <c:strCache>
                <c:ptCount val="3"/>
                <c:pt idx="0">
                  <c:v>ΚΑΛΗ Φ.Κ.</c:v>
                </c:pt>
                <c:pt idx="1">
                  <c:v>ΜΕΤΡΙΑ Φ.Κ.</c:v>
                </c:pt>
                <c:pt idx="2">
                  <c:v>ΚΑΚΗ Φ.Κ</c:v>
                </c:pt>
              </c:strCache>
            </c:strRef>
          </c:cat>
          <c:val>
            <c:numRef>
              <c:f>Φύλλο1!$B$2:$B$4</c:f>
              <c:numCache>
                <c:formatCode>General</c:formatCode>
                <c:ptCount val="3"/>
                <c:pt idx="0">
                  <c:v>35</c:v>
                </c:pt>
                <c:pt idx="1">
                  <c:v>50</c:v>
                </c:pt>
                <c:pt idx="2">
                  <c:v>15</c:v>
                </c:pt>
              </c:numCache>
            </c:numRef>
          </c:val>
        </c:ser>
        <c:firstSliceAng val="0"/>
      </c:pieChart>
    </c:plotArea>
    <c:legend>
      <c:legendPos val="r"/>
      <c:layout/>
    </c:legend>
    <c:plotVisOnly val="1"/>
  </c:chart>
  <c:txPr>
    <a:bodyPr/>
    <a:lstStyle/>
    <a:p>
      <a:pPr>
        <a:defRPr sz="1800"/>
      </a:pPr>
      <a:endParaRPr lang="el-GR"/>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0.80556</cdr:x>
      <cdr:y>0.41664</cdr:y>
    </cdr:from>
    <cdr:to>
      <cdr:x>0.93519</cdr:x>
      <cdr:y>0.65273</cdr:y>
    </cdr:to>
    <cdr:sp macro="" textlink="">
      <cdr:nvSpPr>
        <cdr:cNvPr id="2" name="2 - Θέση περιεχομένου"/>
        <cdr:cNvSpPr txBox="1">
          <a:spLocks xmlns:a="http://schemas.openxmlformats.org/drawingml/2006/main"/>
        </cdr:cNvSpPr>
      </cdr:nvSpPr>
      <cdr:spPr>
        <a:xfrm xmlns:a="http://schemas.openxmlformats.org/drawingml/2006/main">
          <a:off x="6629400" y="1828800"/>
          <a:ext cx="1066800" cy="1036320"/>
        </a:xfrm>
        <a:prstGeom xmlns:a="http://schemas.openxmlformats.org/drawingml/2006/main" prst="rect">
          <a:avLst/>
        </a:prstGeom>
      </cdr:spPr>
      <cdr:txBody>
        <a:bodyPr xmlns:a="http://schemas.openxmlformats.org/drawingml/2006/main" vert="horz">
          <a:norm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onstantia"/>
            </a:defRPr>
          </a:lvl1pPr>
          <a:lvl2pPr marL="457200" algn="l" defTabSz="914400" rtl="0" eaLnBrk="1" latinLnBrk="0" hangingPunct="1">
            <a:defRPr sz="1800" kern="1200">
              <a:solidFill>
                <a:sysClr val="windowText" lastClr="000000"/>
              </a:solidFill>
              <a:latin typeface="Constantia"/>
            </a:defRPr>
          </a:lvl2pPr>
          <a:lvl3pPr marL="914400" algn="l" defTabSz="914400" rtl="0" eaLnBrk="1" latinLnBrk="0" hangingPunct="1">
            <a:defRPr sz="1800" kern="1200">
              <a:solidFill>
                <a:sysClr val="windowText" lastClr="000000"/>
              </a:solidFill>
              <a:latin typeface="Constantia"/>
            </a:defRPr>
          </a:lvl3pPr>
          <a:lvl4pPr marL="1371600" algn="l" defTabSz="914400" rtl="0" eaLnBrk="1" latinLnBrk="0" hangingPunct="1">
            <a:defRPr sz="1800" kern="1200">
              <a:solidFill>
                <a:sysClr val="windowText" lastClr="000000"/>
              </a:solidFill>
              <a:latin typeface="Constantia"/>
            </a:defRPr>
          </a:lvl4pPr>
          <a:lvl5pPr marL="1828800" algn="l" defTabSz="914400" rtl="0" eaLnBrk="1" latinLnBrk="0" hangingPunct="1">
            <a:defRPr sz="1800" kern="1200">
              <a:solidFill>
                <a:sysClr val="windowText" lastClr="000000"/>
              </a:solidFill>
              <a:latin typeface="Constantia"/>
            </a:defRPr>
          </a:lvl5pPr>
          <a:lvl6pPr marL="2286000" algn="l" defTabSz="914400" rtl="0" eaLnBrk="1" latinLnBrk="0" hangingPunct="1">
            <a:defRPr sz="1800" kern="1200">
              <a:solidFill>
                <a:sysClr val="windowText" lastClr="000000"/>
              </a:solidFill>
              <a:latin typeface="Constantia"/>
            </a:defRPr>
          </a:lvl6pPr>
          <a:lvl7pPr marL="2743200" algn="l" defTabSz="914400" rtl="0" eaLnBrk="1" latinLnBrk="0" hangingPunct="1">
            <a:defRPr sz="1800" kern="1200">
              <a:solidFill>
                <a:sysClr val="windowText" lastClr="000000"/>
              </a:solidFill>
              <a:latin typeface="Constantia"/>
            </a:defRPr>
          </a:lvl7pPr>
          <a:lvl8pPr marL="3200400" algn="l" defTabSz="914400" rtl="0" eaLnBrk="1" latinLnBrk="0" hangingPunct="1">
            <a:defRPr sz="1800" kern="1200">
              <a:solidFill>
                <a:sysClr val="windowText" lastClr="000000"/>
              </a:solidFill>
              <a:latin typeface="Constantia"/>
            </a:defRPr>
          </a:lvl8pPr>
          <a:lvl9pPr marL="3657600" algn="l" defTabSz="914400" rtl="0" eaLnBrk="1" latinLnBrk="0" hangingPunct="1">
            <a:defRPr sz="1800" kern="1200">
              <a:solidFill>
                <a:sysClr val="windowText" lastClr="000000"/>
              </a:solidFill>
              <a:latin typeface="Constantia"/>
            </a:defRPr>
          </a:lvl9pPr>
        </a:lstStyle>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dirty="0" smtClean="0"/>
            <a:t>47%</a:t>
          </a:r>
          <a:r>
            <a:rPr kumimoji="0" lang="en-US" b="0" i="0" u="none" strike="noStrike" kern="1200" cap="none" spc="0" normalizeH="0" baseline="0" noProof="0" dirty="0" smtClean="0">
              <a:ln>
                <a:noFill/>
              </a:ln>
              <a:solidFill>
                <a:sysClr val="windowText" lastClr="000000"/>
              </a:solidFill>
              <a:effectLst/>
              <a:uLnTx/>
              <a:uFillTx/>
              <a:latin typeface="Constantia"/>
            </a:rPr>
            <a:t> </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dirty="0" smtClean="0"/>
            <a:t>53%</a:t>
          </a:r>
          <a:endParaRPr kumimoji="0" lang="el-GR" b="0" i="0" u="none" strike="noStrike" kern="1200" cap="none" spc="0" normalizeH="0" baseline="0" noProof="0" dirty="0">
            <a:ln>
              <a:noFill/>
            </a:ln>
            <a:solidFill>
              <a:sysClr val="windowText" lastClr="000000"/>
            </a:solidFill>
            <a:effectLst/>
            <a:uLnTx/>
            <a:uFillTx/>
            <a:latin typeface="Constantia"/>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0.73148</cdr:x>
      <cdr:y>0.3924</cdr:y>
    </cdr:from>
    <cdr:to>
      <cdr:x>0.86111</cdr:x>
      <cdr:y>0.67016</cdr:y>
    </cdr:to>
    <cdr:sp macro="" textlink="">
      <cdr:nvSpPr>
        <cdr:cNvPr id="2" name="2 - Θέση περιεχομένου"/>
        <cdr:cNvSpPr txBox="1">
          <a:spLocks xmlns:a="http://schemas.openxmlformats.org/drawingml/2006/main"/>
        </cdr:cNvSpPr>
      </cdr:nvSpPr>
      <cdr:spPr>
        <a:xfrm xmlns:a="http://schemas.openxmlformats.org/drawingml/2006/main">
          <a:off x="6019800" y="1722437"/>
          <a:ext cx="1066800" cy="1219200"/>
        </a:xfrm>
        <a:prstGeom xmlns:a="http://schemas.openxmlformats.org/drawingml/2006/main" prst="rect">
          <a:avLst/>
        </a:prstGeom>
      </cdr:spPr>
      <cdr:txBody>
        <a:bodyPr xmlns:a="http://schemas.openxmlformats.org/drawingml/2006/main" vert="horz">
          <a:norm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onstantia"/>
            </a:defRPr>
          </a:lvl1pPr>
          <a:lvl2pPr marL="457200" algn="l" defTabSz="914400" rtl="0" eaLnBrk="1" latinLnBrk="0" hangingPunct="1">
            <a:defRPr sz="1800" kern="1200">
              <a:solidFill>
                <a:sysClr val="windowText" lastClr="000000"/>
              </a:solidFill>
              <a:latin typeface="Constantia"/>
            </a:defRPr>
          </a:lvl2pPr>
          <a:lvl3pPr marL="914400" algn="l" defTabSz="914400" rtl="0" eaLnBrk="1" latinLnBrk="0" hangingPunct="1">
            <a:defRPr sz="1800" kern="1200">
              <a:solidFill>
                <a:sysClr val="windowText" lastClr="000000"/>
              </a:solidFill>
              <a:latin typeface="Constantia"/>
            </a:defRPr>
          </a:lvl3pPr>
          <a:lvl4pPr marL="1371600" algn="l" defTabSz="914400" rtl="0" eaLnBrk="1" latinLnBrk="0" hangingPunct="1">
            <a:defRPr sz="1800" kern="1200">
              <a:solidFill>
                <a:sysClr val="windowText" lastClr="000000"/>
              </a:solidFill>
              <a:latin typeface="Constantia"/>
            </a:defRPr>
          </a:lvl4pPr>
          <a:lvl5pPr marL="1828800" algn="l" defTabSz="914400" rtl="0" eaLnBrk="1" latinLnBrk="0" hangingPunct="1">
            <a:defRPr sz="1800" kern="1200">
              <a:solidFill>
                <a:sysClr val="windowText" lastClr="000000"/>
              </a:solidFill>
              <a:latin typeface="Constantia"/>
            </a:defRPr>
          </a:lvl5pPr>
          <a:lvl6pPr marL="2286000" algn="l" defTabSz="914400" rtl="0" eaLnBrk="1" latinLnBrk="0" hangingPunct="1">
            <a:defRPr sz="1800" kern="1200">
              <a:solidFill>
                <a:sysClr val="windowText" lastClr="000000"/>
              </a:solidFill>
              <a:latin typeface="Constantia"/>
            </a:defRPr>
          </a:lvl6pPr>
          <a:lvl7pPr marL="2743200" algn="l" defTabSz="914400" rtl="0" eaLnBrk="1" latinLnBrk="0" hangingPunct="1">
            <a:defRPr sz="1800" kern="1200">
              <a:solidFill>
                <a:sysClr val="windowText" lastClr="000000"/>
              </a:solidFill>
              <a:latin typeface="Constantia"/>
            </a:defRPr>
          </a:lvl7pPr>
          <a:lvl8pPr marL="3200400" algn="l" defTabSz="914400" rtl="0" eaLnBrk="1" latinLnBrk="0" hangingPunct="1">
            <a:defRPr sz="1800" kern="1200">
              <a:solidFill>
                <a:sysClr val="windowText" lastClr="000000"/>
              </a:solidFill>
              <a:latin typeface="Constantia"/>
            </a:defRPr>
          </a:lvl8pPr>
          <a:lvl9pPr marL="3657600" algn="l" defTabSz="914400" rtl="0" eaLnBrk="1" latinLnBrk="0" hangingPunct="1">
            <a:defRPr sz="1800" kern="1200">
              <a:solidFill>
                <a:sysClr val="windowText" lastClr="000000"/>
              </a:solidFill>
              <a:latin typeface="Constantia"/>
            </a:defRPr>
          </a:lvl9pPr>
        </a:lstStyle>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dirty="0" smtClean="0"/>
            <a:t>28%</a:t>
          </a:r>
          <a:r>
            <a:rPr kumimoji="0" lang="en-US" b="0" i="0" u="none" strike="noStrike" kern="1200" cap="none" spc="0" normalizeH="0" baseline="0" noProof="0" dirty="0" smtClean="0">
              <a:ln>
                <a:noFill/>
              </a:ln>
              <a:solidFill>
                <a:sysClr val="windowText" lastClr="000000"/>
              </a:solidFill>
              <a:effectLst/>
              <a:uLnTx/>
              <a:uFillTx/>
              <a:latin typeface="Constantia"/>
            </a:rPr>
            <a:t> </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dirty="0" smtClean="0"/>
            <a:t>24%</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n-US" b="0" i="0" u="none" strike="noStrike" kern="1200" cap="none" spc="0" normalizeH="0" baseline="0" noProof="0" dirty="0" smtClean="0">
              <a:ln>
                <a:noFill/>
              </a:ln>
              <a:solidFill>
                <a:sysClr val="windowText" lastClr="000000"/>
              </a:solidFill>
              <a:effectLst/>
              <a:uLnTx/>
              <a:uFillTx/>
              <a:latin typeface="Constantia"/>
            </a:rPr>
            <a:t>48%</a:t>
          </a:r>
          <a:endParaRPr kumimoji="0" lang="el-GR" b="0" i="0" u="none" strike="noStrike" kern="1200" cap="none" spc="0" normalizeH="0" baseline="0" noProof="0" dirty="0">
            <a:ln>
              <a:noFill/>
            </a:ln>
            <a:solidFill>
              <a:sysClr val="windowText" lastClr="000000"/>
            </a:solidFill>
            <a:effectLst/>
            <a:uLnTx/>
            <a:uFillTx/>
            <a:latin typeface="Constantia"/>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0.72222</cdr:x>
      <cdr:y>0.36456</cdr:y>
    </cdr:from>
    <cdr:to>
      <cdr:x>0.85185</cdr:x>
      <cdr:y>0.64231</cdr:y>
    </cdr:to>
    <cdr:sp macro="" textlink="">
      <cdr:nvSpPr>
        <cdr:cNvPr id="2" name="2 - Θέση περιεχομένου"/>
        <cdr:cNvSpPr txBox="1">
          <a:spLocks xmlns:a="http://schemas.openxmlformats.org/drawingml/2006/main"/>
        </cdr:cNvSpPr>
      </cdr:nvSpPr>
      <cdr:spPr>
        <a:xfrm xmlns:a="http://schemas.openxmlformats.org/drawingml/2006/main">
          <a:off x="5943600" y="1600200"/>
          <a:ext cx="1066800" cy="1219200"/>
        </a:xfrm>
        <a:prstGeom xmlns:a="http://schemas.openxmlformats.org/drawingml/2006/main" prst="rect">
          <a:avLst/>
        </a:prstGeom>
      </cdr:spPr>
      <cdr:txBody>
        <a:bodyPr xmlns:a="http://schemas.openxmlformats.org/drawingml/2006/main" vert="horz">
          <a:normAutofit/>
        </a:bodyPr>
        <a:lstStyle xmlns:a="http://schemas.openxmlformats.org/drawingml/2006/main">
          <a:lvl1pPr marL="0" indent="0">
            <a:defRPr sz="1100">
              <a:latin typeface="Constantia"/>
            </a:defRPr>
          </a:lvl1pPr>
          <a:lvl2pPr marL="457200" indent="0">
            <a:defRPr sz="1100">
              <a:latin typeface="Constantia"/>
            </a:defRPr>
          </a:lvl2pPr>
          <a:lvl3pPr marL="914400" indent="0">
            <a:defRPr sz="1100">
              <a:latin typeface="Constantia"/>
            </a:defRPr>
          </a:lvl3pPr>
          <a:lvl4pPr marL="1371600" indent="0">
            <a:defRPr sz="1100">
              <a:latin typeface="Constantia"/>
            </a:defRPr>
          </a:lvl4pPr>
          <a:lvl5pPr marL="1828800" indent="0">
            <a:defRPr sz="1100">
              <a:latin typeface="Constantia"/>
            </a:defRPr>
          </a:lvl5pPr>
          <a:lvl6pPr marL="2286000" indent="0">
            <a:defRPr sz="1100">
              <a:latin typeface="Constantia"/>
            </a:defRPr>
          </a:lvl6pPr>
          <a:lvl7pPr marL="2743200" indent="0">
            <a:defRPr sz="1100">
              <a:latin typeface="Constantia"/>
            </a:defRPr>
          </a:lvl7pPr>
          <a:lvl8pPr marL="3200400" indent="0">
            <a:defRPr sz="1100">
              <a:latin typeface="Constantia"/>
            </a:defRPr>
          </a:lvl8pPr>
          <a:lvl9pPr marL="3657600" indent="0">
            <a:defRPr sz="1100">
              <a:latin typeface="Constantia"/>
            </a:defRPr>
          </a:lvl9pPr>
        </a:lstStyle>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sz="2000" dirty="0" smtClean="0"/>
            <a:t>61%</a:t>
          </a:r>
          <a:r>
            <a:rPr kumimoji="0" lang="en-US" sz="2000" b="0" i="0" u="none" strike="noStrike" kern="1200" cap="none" spc="0" normalizeH="0" baseline="0" noProof="0" dirty="0" smtClean="0">
              <a:ln>
                <a:noFill/>
              </a:ln>
              <a:solidFill>
                <a:sysClr val="windowText" lastClr="000000"/>
              </a:solidFill>
              <a:effectLst/>
              <a:uLnTx/>
              <a:uFillTx/>
              <a:latin typeface="Constantia"/>
            </a:rPr>
            <a:t> </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sz="2000" dirty="0" smtClean="0"/>
            <a:t>29%</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sz="2000" kern="1200" dirty="0" smtClean="0"/>
            <a:t>10</a:t>
          </a:r>
          <a:r>
            <a:rPr kumimoji="0" lang="en-US" sz="2000" b="0" i="0" u="none" strike="noStrike" kern="1200" cap="none" spc="0" normalizeH="0" baseline="0" noProof="0" dirty="0" smtClean="0">
              <a:ln>
                <a:noFill/>
              </a:ln>
              <a:solidFill>
                <a:sysClr val="windowText" lastClr="000000"/>
              </a:solidFill>
              <a:effectLst/>
              <a:uLnTx/>
              <a:uFillTx/>
              <a:latin typeface="Constantia"/>
            </a:rPr>
            <a:t>%</a:t>
          </a:r>
          <a:endParaRPr kumimoji="0" lang="el-GR" sz="2000" b="0" i="0" u="none" strike="noStrike" kern="1200" cap="none" spc="0" normalizeH="0" baseline="0" noProof="0" dirty="0">
            <a:ln>
              <a:noFill/>
            </a:ln>
            <a:solidFill>
              <a:sysClr val="windowText" lastClr="000000"/>
            </a:solidFill>
            <a:effectLst/>
            <a:uLnTx/>
            <a:uFillTx/>
            <a:latin typeface="Constantia"/>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0.71296</cdr:x>
      <cdr:y>0.37505</cdr:y>
    </cdr:from>
    <cdr:to>
      <cdr:x>0.84258</cdr:x>
      <cdr:y>0.6528</cdr:y>
    </cdr:to>
    <cdr:sp macro="" textlink="">
      <cdr:nvSpPr>
        <cdr:cNvPr id="2" name="2 - Θέση περιεχομένου"/>
        <cdr:cNvSpPr txBox="1">
          <a:spLocks xmlns:a="http://schemas.openxmlformats.org/drawingml/2006/main"/>
        </cdr:cNvSpPr>
      </cdr:nvSpPr>
      <cdr:spPr>
        <a:xfrm xmlns:a="http://schemas.openxmlformats.org/drawingml/2006/main">
          <a:off x="5867400" y="1646237"/>
          <a:ext cx="1066720" cy="1219166"/>
        </a:xfrm>
        <a:prstGeom xmlns:a="http://schemas.openxmlformats.org/drawingml/2006/main" prst="rect">
          <a:avLst/>
        </a:prstGeom>
      </cdr:spPr>
      <cdr:txBody>
        <a:bodyPr xmlns:a="http://schemas.openxmlformats.org/drawingml/2006/main" vert="horz">
          <a:normAutofit/>
        </a:bodyPr>
        <a:lstStyle xmlns:a="http://schemas.openxmlformats.org/drawingml/2006/main">
          <a:lvl1pPr marL="0" indent="0">
            <a:defRPr sz="1100">
              <a:latin typeface="Constantia"/>
            </a:defRPr>
          </a:lvl1pPr>
          <a:lvl2pPr marL="457200" indent="0">
            <a:defRPr sz="1100">
              <a:latin typeface="Constantia"/>
            </a:defRPr>
          </a:lvl2pPr>
          <a:lvl3pPr marL="914400" indent="0">
            <a:defRPr sz="1100">
              <a:latin typeface="Constantia"/>
            </a:defRPr>
          </a:lvl3pPr>
          <a:lvl4pPr marL="1371600" indent="0">
            <a:defRPr sz="1100">
              <a:latin typeface="Constantia"/>
            </a:defRPr>
          </a:lvl4pPr>
          <a:lvl5pPr marL="1828800" indent="0">
            <a:defRPr sz="1100">
              <a:latin typeface="Constantia"/>
            </a:defRPr>
          </a:lvl5pPr>
          <a:lvl6pPr marL="2286000" indent="0">
            <a:defRPr sz="1100">
              <a:latin typeface="Constantia"/>
            </a:defRPr>
          </a:lvl6pPr>
          <a:lvl7pPr marL="2743200" indent="0">
            <a:defRPr sz="1100">
              <a:latin typeface="Constantia"/>
            </a:defRPr>
          </a:lvl7pPr>
          <a:lvl8pPr marL="3200400" indent="0">
            <a:defRPr sz="1100">
              <a:latin typeface="Constantia"/>
            </a:defRPr>
          </a:lvl8pPr>
          <a:lvl9pPr marL="3657600" indent="0">
            <a:defRPr sz="1100">
              <a:latin typeface="Constantia"/>
            </a:defRPr>
          </a:lvl9pPr>
        </a:lstStyle>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sz="2000" dirty="0" smtClean="0"/>
            <a:t>12%</a:t>
          </a:r>
          <a:r>
            <a:rPr kumimoji="0" lang="en-US" sz="2000" b="0" i="0" u="none" strike="noStrike" kern="1200" cap="none" spc="0" normalizeH="0" baseline="0" noProof="0" dirty="0" smtClean="0">
              <a:ln>
                <a:noFill/>
              </a:ln>
              <a:solidFill>
                <a:sysClr val="windowText" lastClr="000000"/>
              </a:solidFill>
              <a:effectLst/>
              <a:uLnTx/>
              <a:uFillTx/>
              <a:latin typeface="Constantia"/>
            </a:rPr>
            <a:t> </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sz="2000" dirty="0" smtClean="0"/>
            <a:t>28%</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sz="2000" kern="1200" dirty="0" smtClean="0"/>
            <a:t>60</a:t>
          </a:r>
          <a:r>
            <a:rPr kumimoji="0" lang="en-US" sz="2000" b="0" i="0" u="none" strike="noStrike" kern="1200" cap="none" spc="0" normalizeH="0" baseline="0" noProof="0" dirty="0" smtClean="0">
              <a:ln>
                <a:noFill/>
              </a:ln>
              <a:solidFill>
                <a:sysClr val="windowText" lastClr="000000"/>
              </a:solidFill>
              <a:effectLst/>
              <a:uLnTx/>
              <a:uFillTx/>
              <a:latin typeface="Constantia"/>
            </a:rPr>
            <a:t>%</a:t>
          </a:r>
          <a:endParaRPr kumimoji="0" lang="el-GR" sz="2000" b="0" i="0" u="none" strike="noStrike" kern="1200" cap="none" spc="0" normalizeH="0" baseline="0" noProof="0" dirty="0">
            <a:ln>
              <a:noFill/>
            </a:ln>
            <a:solidFill>
              <a:sysClr val="windowText" lastClr="000000"/>
            </a:solidFill>
            <a:effectLst/>
            <a:uLnTx/>
            <a:uFillTx/>
            <a:latin typeface="Constantia"/>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0.7963</cdr:x>
      <cdr:y>0.40976</cdr:y>
    </cdr:from>
    <cdr:to>
      <cdr:x>0.92592</cdr:x>
      <cdr:y>0.68751</cdr:y>
    </cdr:to>
    <cdr:sp macro="" textlink="">
      <cdr:nvSpPr>
        <cdr:cNvPr id="2" name="2 - Θέση περιεχομένου"/>
        <cdr:cNvSpPr txBox="1">
          <a:spLocks xmlns:a="http://schemas.openxmlformats.org/drawingml/2006/main"/>
        </cdr:cNvSpPr>
      </cdr:nvSpPr>
      <cdr:spPr>
        <a:xfrm xmlns:a="http://schemas.openxmlformats.org/drawingml/2006/main">
          <a:off x="6553200" y="1798637"/>
          <a:ext cx="1066720" cy="1219166"/>
        </a:xfrm>
        <a:prstGeom xmlns:a="http://schemas.openxmlformats.org/drawingml/2006/main" prst="rect">
          <a:avLst/>
        </a:prstGeom>
      </cdr:spPr>
      <cdr:txBody>
        <a:bodyPr xmlns:a="http://schemas.openxmlformats.org/drawingml/2006/main" vert="horz">
          <a:normAutofit/>
        </a:bodyPr>
        <a:lstStyle xmlns:a="http://schemas.openxmlformats.org/drawingml/2006/main">
          <a:lvl1pPr marL="0" indent="0">
            <a:defRPr sz="1100">
              <a:latin typeface="Constantia"/>
            </a:defRPr>
          </a:lvl1pPr>
          <a:lvl2pPr marL="457200" indent="0">
            <a:defRPr sz="1100">
              <a:latin typeface="Constantia"/>
            </a:defRPr>
          </a:lvl2pPr>
          <a:lvl3pPr marL="914400" indent="0">
            <a:defRPr sz="1100">
              <a:latin typeface="Constantia"/>
            </a:defRPr>
          </a:lvl3pPr>
          <a:lvl4pPr marL="1371600" indent="0">
            <a:defRPr sz="1100">
              <a:latin typeface="Constantia"/>
            </a:defRPr>
          </a:lvl4pPr>
          <a:lvl5pPr marL="1828800" indent="0">
            <a:defRPr sz="1100">
              <a:latin typeface="Constantia"/>
            </a:defRPr>
          </a:lvl5pPr>
          <a:lvl6pPr marL="2286000" indent="0">
            <a:defRPr sz="1100">
              <a:latin typeface="Constantia"/>
            </a:defRPr>
          </a:lvl6pPr>
          <a:lvl7pPr marL="2743200" indent="0">
            <a:defRPr sz="1100">
              <a:latin typeface="Constantia"/>
            </a:defRPr>
          </a:lvl7pPr>
          <a:lvl8pPr marL="3200400" indent="0">
            <a:defRPr sz="1100">
              <a:latin typeface="Constantia"/>
            </a:defRPr>
          </a:lvl8pPr>
          <a:lvl9pPr marL="3657600" indent="0">
            <a:defRPr sz="1100">
              <a:latin typeface="Constantia"/>
            </a:defRPr>
          </a:lvl9pPr>
        </a:lstStyle>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l-GR" sz="2000" dirty="0" smtClean="0"/>
            <a:t>62</a:t>
          </a:r>
          <a:r>
            <a:rPr lang="en-US" sz="2000" dirty="0" smtClean="0"/>
            <a:t>%</a:t>
          </a:r>
          <a:r>
            <a:rPr kumimoji="0" lang="en-US" sz="2000" b="0" i="0" u="none" strike="noStrike" kern="1200" cap="none" spc="0" normalizeH="0" baseline="0" noProof="0" dirty="0" smtClean="0">
              <a:ln>
                <a:noFill/>
              </a:ln>
              <a:solidFill>
                <a:sysClr val="windowText" lastClr="000000"/>
              </a:solidFill>
              <a:effectLst/>
              <a:uLnTx/>
              <a:uFillTx/>
              <a:latin typeface="Constantia"/>
            </a:rPr>
            <a:t> </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l-GR" sz="2000" dirty="0" smtClean="0"/>
            <a:t>38</a:t>
          </a:r>
          <a:r>
            <a:rPr lang="en-US" sz="2000" dirty="0" smtClean="0"/>
            <a:t>%</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tabLst/>
            <a:defRPr/>
          </a:pPr>
          <a:endParaRPr kumimoji="0" lang="el-GR" sz="2000" b="0" i="0" u="none" strike="noStrike" kern="1200" cap="none" spc="0" normalizeH="0" baseline="0" noProof="0" dirty="0">
            <a:ln>
              <a:noFill/>
            </a:ln>
            <a:solidFill>
              <a:sysClr val="windowText" lastClr="000000"/>
            </a:solidFill>
            <a:effectLst/>
            <a:uLnTx/>
            <a:uFillTx/>
            <a:latin typeface="Constantia"/>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0.69444</cdr:x>
      <cdr:y>0.36456</cdr:y>
    </cdr:from>
    <cdr:to>
      <cdr:x>0.82406</cdr:x>
      <cdr:y>0.64231</cdr:y>
    </cdr:to>
    <cdr:sp macro="" textlink="">
      <cdr:nvSpPr>
        <cdr:cNvPr id="2" name="2 - Θέση περιεχομένου"/>
        <cdr:cNvSpPr txBox="1">
          <a:spLocks xmlns:a="http://schemas.openxmlformats.org/drawingml/2006/main"/>
        </cdr:cNvSpPr>
      </cdr:nvSpPr>
      <cdr:spPr>
        <a:xfrm xmlns:a="http://schemas.openxmlformats.org/drawingml/2006/main">
          <a:off x="5715000" y="1600200"/>
          <a:ext cx="1066720" cy="1219166"/>
        </a:xfrm>
        <a:prstGeom xmlns:a="http://schemas.openxmlformats.org/drawingml/2006/main" prst="rect">
          <a:avLst/>
        </a:prstGeom>
      </cdr:spPr>
      <cdr:txBody>
        <a:bodyPr xmlns:a="http://schemas.openxmlformats.org/drawingml/2006/main" vert="horz">
          <a:normAutofit/>
        </a:bodyPr>
        <a:lstStyle xmlns:a="http://schemas.openxmlformats.org/drawingml/2006/main">
          <a:lvl1pPr marL="0" indent="0">
            <a:defRPr sz="1100">
              <a:latin typeface="Constantia"/>
            </a:defRPr>
          </a:lvl1pPr>
          <a:lvl2pPr marL="457200" indent="0">
            <a:defRPr sz="1100">
              <a:latin typeface="Constantia"/>
            </a:defRPr>
          </a:lvl2pPr>
          <a:lvl3pPr marL="914400" indent="0">
            <a:defRPr sz="1100">
              <a:latin typeface="Constantia"/>
            </a:defRPr>
          </a:lvl3pPr>
          <a:lvl4pPr marL="1371600" indent="0">
            <a:defRPr sz="1100">
              <a:latin typeface="Constantia"/>
            </a:defRPr>
          </a:lvl4pPr>
          <a:lvl5pPr marL="1828800" indent="0">
            <a:defRPr sz="1100">
              <a:latin typeface="Constantia"/>
            </a:defRPr>
          </a:lvl5pPr>
          <a:lvl6pPr marL="2286000" indent="0">
            <a:defRPr sz="1100">
              <a:latin typeface="Constantia"/>
            </a:defRPr>
          </a:lvl6pPr>
          <a:lvl7pPr marL="2743200" indent="0">
            <a:defRPr sz="1100">
              <a:latin typeface="Constantia"/>
            </a:defRPr>
          </a:lvl7pPr>
          <a:lvl8pPr marL="3200400" indent="0">
            <a:defRPr sz="1100">
              <a:latin typeface="Constantia"/>
            </a:defRPr>
          </a:lvl8pPr>
          <a:lvl9pPr marL="3657600" indent="0">
            <a:defRPr sz="1100">
              <a:latin typeface="Constantia"/>
            </a:defRPr>
          </a:lvl9pPr>
        </a:lstStyle>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l-GR" sz="2000" dirty="0" smtClean="0"/>
            <a:t>35</a:t>
          </a:r>
          <a:r>
            <a:rPr lang="en-US" sz="2000" dirty="0" smtClean="0"/>
            <a:t>%</a:t>
          </a:r>
          <a:r>
            <a:rPr kumimoji="0" lang="en-US" sz="2000" b="0" i="0" u="none" strike="noStrike" kern="1200" cap="none" spc="0" normalizeH="0" baseline="0" noProof="0" dirty="0" smtClean="0">
              <a:ln>
                <a:noFill/>
              </a:ln>
              <a:solidFill>
                <a:sysClr val="windowText" lastClr="000000"/>
              </a:solidFill>
              <a:effectLst/>
              <a:uLnTx/>
              <a:uFillTx/>
              <a:latin typeface="Constantia"/>
            </a:rPr>
            <a:t> </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l-GR" sz="2000" dirty="0" smtClean="0"/>
            <a:t>50</a:t>
          </a:r>
          <a:r>
            <a:rPr lang="en-US" sz="2000" dirty="0" smtClean="0"/>
            <a:t>%</a:t>
          </a:r>
        </a:p>
        <a:p xmlns:a="http://schemas.openxmlformats.org/drawingml/2006/main">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l-GR" sz="2000" b="0" i="0" u="none" strike="noStrike" kern="1200" cap="none" spc="0" normalizeH="0" baseline="0" noProof="0" dirty="0" smtClean="0">
              <a:ln>
                <a:noFill/>
              </a:ln>
              <a:solidFill>
                <a:sysClr val="windowText" lastClr="000000"/>
              </a:solidFill>
              <a:effectLst/>
              <a:uLnTx/>
              <a:uFillTx/>
              <a:latin typeface="Constantia"/>
            </a:rPr>
            <a:t>15</a:t>
          </a:r>
          <a:r>
            <a:rPr kumimoji="0" lang="en-US" sz="2000" b="0" i="0" u="none" strike="noStrike" kern="1200" cap="none" spc="0" normalizeH="0" baseline="0" noProof="0" dirty="0" smtClean="0">
              <a:ln>
                <a:noFill/>
              </a:ln>
              <a:solidFill>
                <a:sysClr val="windowText" lastClr="000000"/>
              </a:solidFill>
              <a:effectLst/>
              <a:uLnTx/>
              <a:uFillTx/>
              <a:latin typeface="Constantia"/>
            </a:rPr>
            <a:t>%</a:t>
          </a:r>
          <a:endParaRPr kumimoji="0" lang="el-GR" sz="2000" b="0" i="0" u="none" strike="noStrike" kern="1200" cap="none" spc="0" normalizeH="0" baseline="0" noProof="0" dirty="0">
            <a:ln>
              <a:noFill/>
            </a:ln>
            <a:solidFill>
              <a:sysClr val="windowText" lastClr="000000"/>
            </a:solidFill>
            <a:effectLst/>
            <a:uLnTx/>
            <a:uFillTx/>
            <a:latin typeface="Constantia"/>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0B141081-98B3-4DA7-892A-A97D26E9D6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7C75C90-404B-4EA3-98C0-EF458EF1D874}" type="datetimeFigureOut">
              <a:rPr lang="en-US" smtClean="0"/>
              <a:pPr/>
              <a:t>3/18/2014</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B141081-98B3-4DA7-892A-A97D26E9D647}" type="slidenum">
              <a:rPr lang="en-US" smtClean="0"/>
              <a:pPr/>
              <a:t>‹#›</a:t>
            </a:fld>
            <a:endParaRPr lang="en-US"/>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C75C90-404B-4EA3-98C0-EF458EF1D874}" type="datetimeFigureOut">
              <a:rPr lang="en-US" smtClean="0"/>
              <a:pPr/>
              <a:t>3/18/2014</a:t>
            </a:fld>
            <a:endParaRPr lang="en-US"/>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141081-98B3-4DA7-892A-A97D26E9D647}" type="slidenum">
              <a:rPr lang="en-US" smtClean="0"/>
              <a:pPr/>
              <a:t>‹#›</a:t>
            </a:fld>
            <a:endParaRPr lang="en-US"/>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457200"/>
            <a:ext cx="7851648" cy="2209800"/>
          </a:xfrm>
        </p:spPr>
        <p:txBody>
          <a:bodyPr/>
          <a:lstStyle/>
          <a:p>
            <a:r>
              <a:rPr lang="el-GR" dirty="0" smtClean="0"/>
              <a:t>ΕΡΩΤΗΜΑΤΟΛΟΓΙΟ</a:t>
            </a:r>
            <a:endParaRPr lang="en-US" dirty="0"/>
          </a:p>
        </p:txBody>
      </p:sp>
      <p:sp>
        <p:nvSpPr>
          <p:cNvPr id="3" name="2 - Υπότιτλος"/>
          <p:cNvSpPr>
            <a:spLocks noGrp="1"/>
          </p:cNvSpPr>
          <p:nvPr>
            <p:ph type="subTitle" idx="1"/>
          </p:nvPr>
        </p:nvSpPr>
        <p:spPr>
          <a:xfrm>
            <a:off x="533400" y="3228536"/>
            <a:ext cx="8153400" cy="3324664"/>
          </a:xfrm>
        </p:spPr>
        <p:txBody>
          <a:bodyPr>
            <a:normAutofit/>
          </a:bodyPr>
          <a:lstStyle/>
          <a:p>
            <a:r>
              <a:rPr lang="el-GR" dirty="0" smtClean="0"/>
              <a:t>ΘΕΜΑ:ΕΝΕΡΓΕΙΑΚΑ ΠΟΤΑ ΚΑΙ ΕΠΙΠΤΩΣΕΙΣ ΣΤΗ ΦΥΣΙΚΗ ΚΑΤΑΣΤΑΣΗ ΤΩΝ ΝΕΩΝ.</a:t>
            </a:r>
          </a:p>
          <a:p>
            <a:endParaRPr lang="el-GR" dirty="0" smtClean="0"/>
          </a:p>
          <a:p>
            <a:r>
              <a:rPr lang="el-GR" dirty="0" smtClean="0"/>
              <a:t>ΟΜΑΔΑ:ΧΧΧΕ</a:t>
            </a:r>
            <a:endParaRPr lang="en-US" dirty="0"/>
          </a:p>
        </p:txBody>
      </p:sp>
      <p:pic>
        <p:nvPicPr>
          <p:cNvPr id="1026" name="Picture 2" descr="E:\projekt παππα\untitled.png"/>
          <p:cNvPicPr>
            <a:picLocks noChangeAspect="1" noChangeArrowheads="1"/>
          </p:cNvPicPr>
          <p:nvPr/>
        </p:nvPicPr>
        <p:blipFill>
          <a:blip r:embed="rId2" cstate="print"/>
          <a:srcRect/>
          <a:stretch>
            <a:fillRect/>
          </a:stretch>
        </p:blipFill>
        <p:spPr bwMode="auto">
          <a:xfrm>
            <a:off x="457200" y="4114800"/>
            <a:ext cx="4953000" cy="2590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ΣΥΜΠΕΡΑΣΜΑΤΑ….</a:t>
            </a:r>
            <a:endParaRPr lang="el-GR" dirty="0"/>
          </a:p>
        </p:txBody>
      </p:sp>
      <p:sp>
        <p:nvSpPr>
          <p:cNvPr id="3" name="2 - Θέση περιεχομένου"/>
          <p:cNvSpPr>
            <a:spLocks noGrp="1"/>
          </p:cNvSpPr>
          <p:nvPr>
            <p:ph idx="1"/>
          </p:nvPr>
        </p:nvSpPr>
        <p:spPr/>
        <p:txBody>
          <a:bodyPr/>
          <a:lstStyle/>
          <a:p>
            <a:r>
              <a:rPr lang="el-GR" dirty="0" smtClean="0"/>
              <a:t>Οι μαθητές/</a:t>
            </a:r>
            <a:r>
              <a:rPr lang="el-GR" dirty="0" err="1" smtClean="0"/>
              <a:t>τριες</a:t>
            </a:r>
            <a:r>
              <a:rPr lang="el-GR" dirty="0" smtClean="0"/>
              <a:t> σε μεγαλύτερο ποσοστό γνωρίζουν τι είναι η αερόβια άσκηση και τα οφέλη για την υγεία τους. Οι περισσότεροι απ’ αυτούς δεν κάνουν αεροβίωση αλλά από αυτούς πού το επιχειρούν στο τέλος της άσκησης αισθάνονται κόπωση ενώ παράλληλα έχουν δει αποτελέσματα στη φυσική τους κατάσταση.</a:t>
            </a:r>
            <a:endParaRPr lang="en-US" dirty="0" smtClean="0"/>
          </a:p>
          <a:p>
            <a:r>
              <a:rPr lang="en-US" dirty="0" smtClean="0"/>
              <a:t>A</a:t>
            </a:r>
            <a:r>
              <a:rPr lang="el-GR" dirty="0" smtClean="0"/>
              <a:t>αξιοσημείωτο  είναι πως ένα μεγάλο ποσοστό μαθητών  καταναλώνει  ενεργειακά ποτά.</a:t>
            </a:r>
            <a:endParaRPr lang="el-GR" dirty="0"/>
          </a:p>
        </p:txBody>
      </p:sp>
      <p:pic>
        <p:nvPicPr>
          <p:cNvPr id="1026" name="Picture 2" descr="C:\Users\grafeio3\Desktop\surprised_cartoon.jpg"/>
          <p:cNvPicPr>
            <a:picLocks noChangeAspect="1" noChangeArrowheads="1"/>
          </p:cNvPicPr>
          <p:nvPr/>
        </p:nvPicPr>
        <p:blipFill>
          <a:blip r:embed="rId2" cstate="print"/>
          <a:srcRect/>
          <a:stretch>
            <a:fillRect/>
          </a:stretch>
        </p:blipFill>
        <p:spPr bwMode="auto">
          <a:xfrm>
            <a:off x="7391400" y="4419600"/>
            <a:ext cx="1752600" cy="243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ΣΑΣ ΕΥΧΑΡΙΣΤΟΥΜΕ ΓΙΑ ΤΗΝ ΠΡΟΣΟΧΗ ΣΑΣ</a:t>
            </a:r>
            <a:endParaRPr lang="en-US" dirty="0"/>
          </a:p>
        </p:txBody>
      </p:sp>
      <p:sp>
        <p:nvSpPr>
          <p:cNvPr id="3" name="2 - Θέση περιεχομένου"/>
          <p:cNvSpPr>
            <a:spLocks noGrp="1"/>
          </p:cNvSpPr>
          <p:nvPr>
            <p:ph idx="1"/>
          </p:nvPr>
        </p:nvSpPr>
        <p:spPr/>
        <p:txBody>
          <a:bodyPr/>
          <a:lstStyle/>
          <a:p>
            <a:r>
              <a:rPr lang="el-GR" dirty="0" smtClean="0"/>
              <a:t>ΕΥΘΥΜΗΣ ΙΩΑΝΝΙΔΗΣ</a:t>
            </a:r>
          </a:p>
          <a:p>
            <a:r>
              <a:rPr lang="el-GR" dirty="0" smtClean="0"/>
              <a:t>ΧΑΡΑ ΚΑΛΤΟΥΡΙΜΙΔΟΥ</a:t>
            </a:r>
          </a:p>
          <a:p>
            <a:r>
              <a:rPr lang="el-GR" dirty="0" smtClean="0"/>
              <a:t>ΧΑΙΔΩ ΜΠΟΥΚΟΥΒΑΛΑ</a:t>
            </a:r>
          </a:p>
          <a:p>
            <a:r>
              <a:rPr lang="el-GR" dirty="0" smtClean="0"/>
              <a:t>ΝΙΚΟΣ ΚΑΠΑΓΕΡΙΔΗΣ</a:t>
            </a:r>
          </a:p>
          <a:p>
            <a:endParaRPr lang="el-GR" dirty="0" smtClean="0"/>
          </a:p>
          <a:p>
            <a:endParaRPr lang="el-GR" dirty="0" smtClean="0"/>
          </a:p>
          <a:p>
            <a:endParaRPr lang="el-GR" dirty="0" smtClean="0"/>
          </a:p>
          <a:p>
            <a:endParaRPr lang="el-GR" dirty="0" smtClean="0"/>
          </a:p>
          <a:p>
            <a:r>
              <a:rPr lang="el-GR" dirty="0" smtClean="0"/>
              <a:t>ΟΜΑΔΑ:ΧΧΧΕ</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ΕΡΩΤΗΜΑΤΟΛΟΓΙΟ</a:t>
            </a:r>
            <a:endParaRPr lang="en-US" dirty="0"/>
          </a:p>
        </p:txBody>
      </p:sp>
      <p:sp>
        <p:nvSpPr>
          <p:cNvPr id="3" name="2 - Θέση περιεχομένου"/>
          <p:cNvSpPr>
            <a:spLocks noGrp="1"/>
          </p:cNvSpPr>
          <p:nvPr>
            <p:ph idx="1"/>
          </p:nvPr>
        </p:nvSpPr>
        <p:spPr>
          <a:xfrm>
            <a:off x="457200" y="1828800"/>
            <a:ext cx="8229600" cy="4419600"/>
          </a:xfrm>
        </p:spPr>
        <p:txBody>
          <a:bodyPr>
            <a:normAutofit fontScale="55000" lnSpcReduction="20000"/>
          </a:bodyPr>
          <a:lstStyle/>
          <a:p>
            <a:pPr>
              <a:buNone/>
            </a:pPr>
            <a:r>
              <a:rPr lang="el-GR" sz="2800" b="1" i="1" dirty="0" smtClean="0"/>
              <a:t>ΘΕΜΑ: </a:t>
            </a:r>
            <a:r>
              <a:rPr lang="el-GR" sz="2800" i="1" dirty="0" smtClean="0"/>
              <a:t>Οι επιπτώσεις των ενεργειακών ποτών στους εφήβους και η βελτίωση της φυσικής μας κατάστασης.</a:t>
            </a:r>
            <a:endParaRPr lang="el-GR" sz="2800" dirty="0" smtClean="0"/>
          </a:p>
          <a:p>
            <a:pPr>
              <a:buNone/>
            </a:pPr>
            <a:r>
              <a:rPr lang="el-GR" sz="2800" b="1" i="1" dirty="0" smtClean="0"/>
              <a:t>1)ΦΥΛΛΟ: </a:t>
            </a:r>
            <a:r>
              <a:rPr lang="el-GR" sz="2800" i="1" dirty="0" smtClean="0"/>
              <a:t>α) αγόρι     β) κορίτσι</a:t>
            </a:r>
            <a:endParaRPr lang="el-GR" sz="2800" dirty="0" smtClean="0"/>
          </a:p>
          <a:p>
            <a:pPr>
              <a:buNone/>
            </a:pPr>
            <a:r>
              <a:rPr lang="el-GR" sz="2800" b="1" i="1" dirty="0" smtClean="0"/>
              <a:t>2)ΗΛΙΚΙΑ:</a:t>
            </a:r>
            <a:r>
              <a:rPr lang="el-GR" sz="2800" i="1" dirty="0" smtClean="0"/>
              <a:t>  α) 14-15    β)15-16       γ)16-17</a:t>
            </a:r>
            <a:endParaRPr lang="el-GR" sz="2800" dirty="0" smtClean="0"/>
          </a:p>
          <a:p>
            <a:pPr>
              <a:buNone/>
            </a:pPr>
            <a:r>
              <a:rPr lang="el-GR" sz="2800" b="1" i="1" dirty="0" smtClean="0"/>
              <a:t>3)Γνωρίζετε τι είναι η αερόβια ή καρδιοαναπνευστική άσκηση;</a:t>
            </a:r>
            <a:endParaRPr lang="el-GR" sz="2800" dirty="0" smtClean="0"/>
          </a:p>
          <a:p>
            <a:pPr>
              <a:buNone/>
            </a:pPr>
            <a:r>
              <a:rPr lang="el-GR" sz="2800" i="1" dirty="0" smtClean="0"/>
              <a:t>      α)ΝΑΙ             β)ΟΧΙ  </a:t>
            </a:r>
            <a:endParaRPr lang="el-GR" sz="2800" dirty="0" smtClean="0"/>
          </a:p>
          <a:p>
            <a:pPr>
              <a:buNone/>
            </a:pPr>
            <a:r>
              <a:rPr lang="el-GR" sz="2800" b="1" i="1" dirty="0" smtClean="0"/>
              <a:t>4)Κάνετε αερόβια άσκηση;</a:t>
            </a:r>
            <a:endParaRPr lang="el-GR" sz="2800" dirty="0" smtClean="0"/>
          </a:p>
          <a:p>
            <a:pPr>
              <a:buNone/>
            </a:pPr>
            <a:r>
              <a:rPr lang="el-GR" sz="2800" b="1" i="1" dirty="0" smtClean="0"/>
              <a:t>     </a:t>
            </a:r>
            <a:r>
              <a:rPr lang="el-GR" sz="2800" i="1" dirty="0" smtClean="0"/>
              <a:t> α)ΝΑΙ            β)ΟΧΙ</a:t>
            </a:r>
            <a:endParaRPr lang="el-GR" sz="2800" dirty="0" smtClean="0"/>
          </a:p>
          <a:p>
            <a:pPr>
              <a:buNone/>
            </a:pPr>
            <a:r>
              <a:rPr lang="el-GR" sz="2800" b="1" i="1" dirty="0" smtClean="0"/>
              <a:t>5)Πώς αισθάνεστε μετά το τέλος της φυσικής σας δραστηριότητας;</a:t>
            </a:r>
            <a:endParaRPr lang="el-GR" sz="2800" dirty="0" smtClean="0"/>
          </a:p>
          <a:p>
            <a:pPr>
              <a:buNone/>
            </a:pPr>
            <a:r>
              <a:rPr lang="el-GR" sz="2800" b="1" i="1" dirty="0" smtClean="0"/>
              <a:t>      </a:t>
            </a:r>
            <a:r>
              <a:rPr lang="el-GR" sz="2800" i="1" dirty="0" smtClean="0"/>
              <a:t>α)τίποτα      β)ευφορία    γ)κόπωση   </a:t>
            </a:r>
            <a:endParaRPr lang="el-GR" sz="2800" dirty="0" smtClean="0"/>
          </a:p>
          <a:p>
            <a:pPr>
              <a:buNone/>
            </a:pPr>
            <a:r>
              <a:rPr lang="el-GR" sz="2800" b="1" i="1" dirty="0" smtClean="0"/>
              <a:t>6)Πιστεύετε ότι η άσκηση είναι παράγοντας ο οποίο επηρεάζει την υγεία και την ποιότητα ζωής;</a:t>
            </a:r>
            <a:endParaRPr lang="el-GR" sz="2800" dirty="0" smtClean="0"/>
          </a:p>
          <a:p>
            <a:pPr>
              <a:buNone/>
            </a:pPr>
            <a:r>
              <a:rPr lang="el-GR" sz="2800" b="1" i="1" dirty="0" smtClean="0"/>
              <a:t>      </a:t>
            </a:r>
            <a:r>
              <a:rPr lang="el-GR" sz="2800" i="1" dirty="0" smtClean="0"/>
              <a:t>α)ΝΑΙ          β)ΟΧΙ        γ)ΔΕΝ ΞΕΡΩ</a:t>
            </a:r>
            <a:endParaRPr lang="el-GR" sz="2800" dirty="0" smtClean="0"/>
          </a:p>
          <a:p>
            <a:pPr>
              <a:buNone/>
            </a:pPr>
            <a:r>
              <a:rPr lang="el-GR" sz="2800" b="1" i="1" dirty="0" smtClean="0"/>
              <a:t>7)Έχετε δει αποτέλεσμα στη φυσική σας κατάσταση έπειτα από μακροχρόνια άσκηση;</a:t>
            </a:r>
            <a:endParaRPr lang="el-GR" sz="2800" dirty="0" smtClean="0"/>
          </a:p>
          <a:p>
            <a:pPr>
              <a:buNone/>
            </a:pPr>
            <a:r>
              <a:rPr lang="el-GR" sz="2800" b="1" i="1" dirty="0" smtClean="0"/>
              <a:t>     </a:t>
            </a:r>
            <a:r>
              <a:rPr lang="el-GR" sz="2800" i="1" dirty="0" smtClean="0"/>
              <a:t>α)ΚΑΘΟΛΟΥ    β)ΛΙΓΟ     γ)ΠΟΛΥ</a:t>
            </a:r>
            <a:endParaRPr lang="el-GR" sz="2800" dirty="0" smtClean="0"/>
          </a:p>
          <a:p>
            <a:pPr>
              <a:buNone/>
            </a:pPr>
            <a:r>
              <a:rPr lang="el-GR" sz="2800" b="1" i="1" dirty="0" smtClean="0"/>
              <a:t>8)Έχετε αξιολογηθεί για την φυσική σας κατάσταση;</a:t>
            </a:r>
            <a:endParaRPr lang="el-GR" sz="2800" dirty="0" smtClean="0"/>
          </a:p>
          <a:p>
            <a:pPr>
              <a:buNone/>
            </a:pPr>
            <a:r>
              <a:rPr lang="el-GR" sz="2800" b="1" i="1" dirty="0" smtClean="0"/>
              <a:t>     </a:t>
            </a:r>
            <a:r>
              <a:rPr lang="el-GR" sz="2800" i="1" dirty="0" smtClean="0"/>
              <a:t>α)ΝΑΙ          β)ΟΧΙ  </a:t>
            </a:r>
            <a:endParaRPr lang="el-GR" sz="2800" dirty="0" smtClean="0"/>
          </a:p>
          <a:p>
            <a:pPr>
              <a:buNone/>
            </a:pPr>
            <a:r>
              <a:rPr lang="el-GR" sz="2800" b="1" i="1" dirty="0" smtClean="0"/>
              <a:t>9)Καταναλώνετε ενεργειακά ποτά;</a:t>
            </a:r>
            <a:endParaRPr lang="el-GR" sz="2800" dirty="0" smtClean="0"/>
          </a:p>
          <a:p>
            <a:pPr>
              <a:buNone/>
            </a:pPr>
            <a:r>
              <a:rPr lang="el-GR" sz="2800" b="1" i="1" dirty="0" smtClean="0"/>
              <a:t>    </a:t>
            </a:r>
            <a:r>
              <a:rPr lang="el-GR" sz="2800" i="1" dirty="0" smtClean="0"/>
              <a:t> α)ΝΑΙ         β)ΟΧΙ</a:t>
            </a:r>
            <a:endParaRPr lang="el-GR" sz="2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219200"/>
            <a:ext cx="8229600" cy="990600"/>
          </a:xfrm>
        </p:spPr>
        <p:txBody>
          <a:bodyPr>
            <a:normAutofit fontScale="90000"/>
          </a:bodyPr>
          <a:lstStyle/>
          <a:p>
            <a:r>
              <a:rPr lang="el-GR" sz="3600" b="1" i="1" dirty="0" smtClean="0"/>
              <a:t>Γνωρίζετε τι είναι η αερόβια ή καρδιοαναπνευστική άσκηση;</a:t>
            </a:r>
            <a:r>
              <a:rPr lang="el-GR" sz="5400" dirty="0" smtClean="0"/>
              <a:t/>
            </a:r>
            <a:br>
              <a:rPr lang="el-GR" sz="5400" dirty="0" smtClean="0"/>
            </a:br>
            <a:endParaRPr lang="en-US" dirty="0"/>
          </a:p>
        </p:txBody>
      </p:sp>
      <p:graphicFrame>
        <p:nvGraphicFramePr>
          <p:cNvPr id="4" name="3 - Θέση περιεχομένου"/>
          <p:cNvGraphicFramePr>
            <a:graphicFrameLocks noGrp="1"/>
          </p:cNvGraphicFramePr>
          <p:nvPr>
            <p:ph idx="1"/>
          </p:nvPr>
        </p:nvGraphicFramePr>
        <p:xfrm>
          <a:off x="0" y="1676400"/>
          <a:ext cx="8686800" cy="4541837"/>
        </p:xfrm>
        <a:graphic>
          <a:graphicData uri="http://schemas.openxmlformats.org/drawingml/2006/chart">
            <c:chart xmlns:c="http://schemas.openxmlformats.org/drawingml/2006/chart" xmlns:r="http://schemas.openxmlformats.org/officeDocument/2006/relationships" r:id="rId2"/>
          </a:graphicData>
        </a:graphic>
      </p:graphicFrame>
      <p:sp>
        <p:nvSpPr>
          <p:cNvPr id="5" name="2 - Θέση περιεχομένου"/>
          <p:cNvSpPr txBox="1">
            <a:spLocks/>
          </p:cNvSpPr>
          <p:nvPr/>
        </p:nvSpPr>
        <p:spPr>
          <a:xfrm>
            <a:off x="7086600" y="3733800"/>
            <a:ext cx="1066800" cy="1036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dirty="0" smtClean="0"/>
              <a:t>65%</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dirty="0" smtClean="0"/>
              <a:t>35%</a:t>
            </a:r>
            <a:endParaRPr kumimoji="0" lang="el-GR"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Κάνετε αερόβια άσκηση;</a:t>
            </a:r>
            <a:endParaRPr lang="en-US" dirty="0"/>
          </a:p>
        </p:txBody>
      </p:sp>
      <p:graphicFrame>
        <p:nvGraphicFramePr>
          <p:cNvPr id="4" name="3 - Θέση περιεχομένου"/>
          <p:cNvGraphicFramePr>
            <a:graphicFrameLocks noGrp="1"/>
          </p:cNvGraphicFramePr>
          <p:nvPr>
            <p:ph idx="1"/>
          </p:nvPr>
        </p:nvGraphicFramePr>
        <p:xfrm>
          <a:off x="457200" y="1905000"/>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Πώς αισθάνεστε μετά το τέλος της φυσικής σας δραστηριότητας;</a:t>
            </a:r>
            <a:endParaRPr lang="en-US" dirty="0"/>
          </a:p>
        </p:txBody>
      </p:sp>
      <p:graphicFrame>
        <p:nvGraphicFramePr>
          <p:cNvPr id="4" name="3 - Θέση περιεχομένου"/>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i="1" dirty="0" smtClean="0"/>
              <a:t>Πιστεύετε </a:t>
            </a:r>
            <a:r>
              <a:rPr lang="el-GR" sz="3100" b="1" i="1" dirty="0" err="1" smtClean="0"/>
              <a:t>οτι</a:t>
            </a:r>
            <a:r>
              <a:rPr lang="el-GR" sz="3100" b="1" i="1" dirty="0" smtClean="0"/>
              <a:t> η άσκηση είναι παράγοντας ο οποίος επηρεάζει την υγεία και την ποιότητα ζωής;</a:t>
            </a:r>
            <a:r>
              <a:rPr lang="el-GR" b="1" i="1" dirty="0" smtClean="0"/>
              <a:t/>
            </a:r>
            <a:br>
              <a:rPr lang="el-GR" b="1" i="1" dirty="0" smtClean="0"/>
            </a:br>
            <a:endParaRPr lang="en-US" dirty="0"/>
          </a:p>
        </p:txBody>
      </p:sp>
      <p:graphicFrame>
        <p:nvGraphicFramePr>
          <p:cNvPr id="4" name="3 - Θέση περιεχομένου"/>
          <p:cNvGraphicFramePr>
            <a:graphicFrameLocks noGrp="1"/>
          </p:cNvGraphicFramePr>
          <p:nvPr>
            <p:ph idx="1"/>
          </p:nvPr>
        </p:nvGraphicFramePr>
        <p:xfrm>
          <a:off x="457200" y="1981200"/>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7924800" cy="990600"/>
          </a:xfrm>
        </p:spPr>
        <p:txBody>
          <a:bodyPr>
            <a:normAutofit fontScale="90000"/>
          </a:bodyPr>
          <a:lstStyle/>
          <a:p>
            <a:r>
              <a:rPr lang="el-GR" dirty="0" smtClean="0"/>
              <a:t/>
            </a:r>
            <a:br>
              <a:rPr lang="el-GR" dirty="0" smtClean="0"/>
            </a:br>
            <a:r>
              <a:rPr lang="el-GR" sz="3100" b="1" i="1" dirty="0" smtClean="0"/>
              <a:t>Έχετε δει αποτέλεσμα στη φυσική σας κατάσταση έπειτα </a:t>
            </a:r>
            <a:r>
              <a:rPr lang="el-GR" sz="3100" b="1" i="1" dirty="0" err="1" smtClean="0"/>
              <a:t>απο</a:t>
            </a:r>
            <a:r>
              <a:rPr lang="el-GR" sz="3100" b="1" i="1" dirty="0" smtClean="0"/>
              <a:t> μακροχρόνια άσκηση;</a:t>
            </a:r>
            <a:endParaRPr lang="en-US" sz="3100" dirty="0"/>
          </a:p>
        </p:txBody>
      </p:sp>
      <p:graphicFrame>
        <p:nvGraphicFramePr>
          <p:cNvPr id="5" name="4 - Θέση περιεχομένου"/>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1000"/>
            <a:ext cx="8229600" cy="1313688"/>
          </a:xfrm>
        </p:spPr>
        <p:txBody>
          <a:bodyPr>
            <a:normAutofit fontScale="90000"/>
          </a:bodyPr>
          <a:lstStyle/>
          <a:p>
            <a:r>
              <a:rPr lang="el-GR" dirty="0" smtClean="0"/>
              <a:t>ΚΑΤΑΝΑΛΩΝΟΥΝ ΟΙ ΝΕΟΙ ΕΝΕΡΓΕΙΑΚΑ ΠΟΤΑ;</a:t>
            </a:r>
            <a:endParaRPr lang="el-GR" dirty="0"/>
          </a:p>
        </p:txBody>
      </p:sp>
      <p:graphicFrame>
        <p:nvGraphicFramePr>
          <p:cNvPr id="4" name="3 - Θέση περιεχομένου"/>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ΑΠΟΤΕΛΕΣΜΑΤΑ ΜΕΤΡΗΣΗΣ ΦΥΣΙΚΗΣ ΚΑΤΑΣΤΑΣΗΣ.</a:t>
            </a:r>
            <a:endParaRPr lang="el-GR" dirty="0"/>
          </a:p>
        </p:txBody>
      </p:sp>
      <p:graphicFrame>
        <p:nvGraphicFramePr>
          <p:cNvPr id="4" name="3 - Θέση περιεχομένου"/>
          <p:cNvGraphicFramePr>
            <a:graphicFrameLocks noGrp="1"/>
          </p:cNvGraphicFramePr>
          <p:nvPr>
            <p:ph idx="1"/>
          </p:nvPr>
        </p:nvGraphicFramePr>
        <p:xfrm>
          <a:off x="457200" y="1905000"/>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TotalTime>
  <Words>297</Words>
  <Application>Microsoft Office PowerPoint</Application>
  <PresentationFormat>Προβολή στην οθόνη (4:3)</PresentationFormat>
  <Paragraphs>60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Ροή</vt:lpstr>
      <vt:lpstr>ΕΡΩΤΗΜΑΤΟΛΟΓΙΟ</vt:lpstr>
      <vt:lpstr>ΕΡΩΤΗΜΑΤΟΛΟΓΙΟ</vt:lpstr>
      <vt:lpstr>Γνωρίζετε τι είναι η αερόβια ή καρδιοαναπνευστική άσκηση; </vt:lpstr>
      <vt:lpstr>Κάνετε αερόβια άσκηση;</vt:lpstr>
      <vt:lpstr>Πώς αισθάνεστε μετά το τέλος της φυσικής σας δραστηριότητας;</vt:lpstr>
      <vt:lpstr>Πιστεύετε οτι η άσκηση είναι παράγοντας ο οποίος επηρεάζει την υγεία και την ποιότητα ζωής; </vt:lpstr>
      <vt:lpstr> Έχετε δει αποτέλεσμα στη φυσική σας κατάσταση έπειτα απο μακροχρόνια άσκηση;</vt:lpstr>
      <vt:lpstr>ΚΑΤΑΝΑΛΩΝΟΥΝ ΟΙ ΝΕΟΙ ΕΝΕΡΓΕΙΑΚΑ ΠΟΤΑ;</vt:lpstr>
      <vt:lpstr>ΑΠΟΤΕΛΕΣΜΑΤΑ ΜΕΤΡΗΣΗΣ ΦΥΣΙΚΗΣ ΚΑΤΑΣΤΑΣΗΣ.</vt:lpstr>
      <vt:lpstr>ΣΥΜΠΕΡΑΣΜΑΤΑ….</vt:lpstr>
      <vt:lpstr>ΣΑΣ ΕΥΧΑΡΙΣΤΟΥΜΕ ΓΙΑ ΤΗΝ ΠΡΟΣΟΧΗ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ΕΡΩΤΗΜΑΤΟΛΟΓΙΟ</dc:title>
  <dc:creator>Xara</dc:creator>
  <cp:lastModifiedBy>pappa olympia</cp:lastModifiedBy>
  <cp:revision>24</cp:revision>
  <dcterms:created xsi:type="dcterms:W3CDTF">2014-01-14T22:29:15Z</dcterms:created>
  <dcterms:modified xsi:type="dcterms:W3CDTF">2014-03-18T15:26:46Z</dcterms:modified>
</cp:coreProperties>
</file>